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  <p:sldMasterId id="2147483759" r:id="rId2"/>
  </p:sldMasterIdLst>
  <p:notesMasterIdLst>
    <p:notesMasterId r:id="rId20"/>
  </p:notesMasterIdLst>
  <p:sldIdLst>
    <p:sldId id="295" r:id="rId3"/>
    <p:sldId id="300" r:id="rId4"/>
    <p:sldId id="302" r:id="rId5"/>
    <p:sldId id="304" r:id="rId6"/>
    <p:sldId id="307" r:id="rId7"/>
    <p:sldId id="306" r:id="rId8"/>
    <p:sldId id="310" r:id="rId9"/>
    <p:sldId id="322" r:id="rId10"/>
    <p:sldId id="324" r:id="rId11"/>
    <p:sldId id="325" r:id="rId12"/>
    <p:sldId id="316" r:id="rId13"/>
    <p:sldId id="318" r:id="rId14"/>
    <p:sldId id="320" r:id="rId15"/>
    <p:sldId id="326" r:id="rId16"/>
    <p:sldId id="329" r:id="rId17"/>
    <p:sldId id="331" r:id="rId18"/>
    <p:sldId id="327" r:id="rId1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-1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1CB7E-7E11-DC47-8ABD-7552CEC3A721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B70059-FC4A-B849-8AFB-214536E84780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07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798022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6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225" y="4666128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8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imágenes encim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6835967" y="278689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6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8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5">
            <a:off x="2866028" y="3182427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31" y="546775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4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1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9" y="369111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6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7" y="3070625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3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Clic para editar título</a:t>
            </a:r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imágenes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7428517" y="2619244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4891846" y="985322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5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9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6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s-ES_tradnl" smtClean="0"/>
              <a:t>Clic para editar título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6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7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7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35023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5033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Diapositiva de título con ima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90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849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90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3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80030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891685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90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90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37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31107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78461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2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765425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2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03488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con título, alternati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208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41475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2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2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4959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de título con 3 imág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5138374" y="599840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6">
            <a:off x="2072772" y="555387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3591963" y="936016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4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1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1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7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1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theme" Target="../theme/theme2.xml"/><Relationship Id="rId15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4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4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0511EFA0-8C5B-4C41-8C57-D479D37E2F38}" type="datetimeFigureOut">
              <a:rPr lang="es-ES" smtClean="0"/>
              <a:t>13/06/15</a:t>
            </a:fld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4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7C0FD4B8-7994-A14F-9F9D-8EEFEC79DF2D}" type="slidenum">
              <a:rPr lang="es-ES" smtClean="0"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2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2B3128F9-9CE6-F046-9E59-D24D0D710D24}" type="datetimeFigureOut">
              <a:rPr lang="es-ES" smtClean="0">
                <a:solidFill>
                  <a:prstClr val="white"/>
                </a:solidFill>
                <a:latin typeface="Century Gothic"/>
              </a:rPr>
              <a:pPr/>
              <a:t>13/06/15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2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s-ES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2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86A30A05-7A74-AC4C-BF34-26DEFF103AA8}" type="slidenum">
              <a:rPr lang="es-ES" smtClean="0">
                <a:solidFill>
                  <a:prstClr val="white"/>
                </a:solidFill>
                <a:latin typeface="Century Gothic"/>
              </a:rPr>
              <a:pPr/>
              <a:t>‹Nr.›</a:t>
            </a:fld>
            <a:endParaRPr lang="es-ES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723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hangingPunct="0">
              <a:spcAft>
                <a:spcPts val="0"/>
              </a:spcAft>
            </a:pPr>
            <a:r>
              <a:rPr lang="es-MX" sz="3100" b="1" dirty="0" smtClean="0">
                <a:effectLst/>
                <a:latin typeface="Cambria"/>
                <a:ea typeface="Times New Roman"/>
              </a:rPr>
              <a:t/>
            </a:r>
            <a:br>
              <a:rPr lang="es-MX" sz="3100" b="1" dirty="0" smtClean="0">
                <a:effectLst/>
                <a:latin typeface="Cambria"/>
                <a:ea typeface="Times New Roman"/>
              </a:rPr>
            </a:br>
            <a:r>
              <a:rPr lang="es-MX" sz="3100" b="1" dirty="0">
                <a:latin typeface="Cambria"/>
                <a:ea typeface="Times New Roman"/>
              </a:rPr>
              <a:t/>
            </a:r>
            <a:br>
              <a:rPr lang="es-MX" sz="3100" b="1" dirty="0">
                <a:latin typeface="Cambria"/>
                <a:ea typeface="Times New Roman"/>
              </a:rPr>
            </a:br>
            <a:r>
              <a:rPr lang="es-MX" sz="3100" b="1" dirty="0" smtClean="0">
                <a:effectLst/>
                <a:latin typeface="Cambria"/>
                <a:ea typeface="Times New Roman"/>
              </a:rPr>
              <a:t>ESTUDIO INTEGRADO CON EL SISTEMA DE IMPULSOS LIDAR EN EL CANTÓN PEDERNALES</a:t>
            </a:r>
            <a:r>
              <a:rPr lang="es-ES_tradnl" dirty="0">
                <a:latin typeface="Times New Roman"/>
                <a:ea typeface="Times New Roman"/>
              </a:rPr>
              <a:t/>
            </a:r>
            <a:br>
              <a:rPr lang="es-ES_tradnl" dirty="0">
                <a:latin typeface="Times New Roman"/>
                <a:ea typeface="Times New Roman"/>
              </a:rPr>
            </a:br>
            <a:r>
              <a:rPr lang="es-ES_tradnl" sz="3100" dirty="0" smtClean="0">
                <a:effectLst/>
                <a:latin typeface="Times New Roman"/>
                <a:ea typeface="Times New Roman"/>
              </a:rPr>
              <a:t>2015</a:t>
            </a:r>
            <a:r>
              <a:rPr lang="es-ES_tradnl" dirty="0" smtClean="0">
                <a:effectLst/>
                <a:latin typeface="Cambria"/>
                <a:ea typeface="Times New Roman"/>
              </a:rPr>
              <a:t> </a:t>
            </a:r>
            <a:r>
              <a:rPr lang="es-ES_tradnl" dirty="0" smtClean="0">
                <a:effectLst/>
                <a:latin typeface="Times New Roman"/>
                <a:ea typeface="Times New Roman"/>
              </a:rPr>
              <a:t/>
            </a:r>
            <a:br>
              <a:rPr lang="es-ES_tradnl" dirty="0" smtClean="0">
                <a:effectLst/>
                <a:latin typeface="Times New Roman"/>
                <a:ea typeface="Times New Roman"/>
              </a:rPr>
            </a:b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" dirty="0" smtClean="0"/>
              <a:t>Eduardo Almeida Reyes</a:t>
            </a:r>
          </a:p>
          <a:p>
            <a:r>
              <a:rPr lang="es-ES" dirty="0" smtClean="0"/>
              <a:t>COMISIONES DE HISTORIA, GEOGRAFÍA Y CARTOGRAFÍA</a:t>
            </a:r>
          </a:p>
          <a:p>
            <a:endParaRPr lang="es-ES" dirty="0" smtClean="0"/>
          </a:p>
          <a:p>
            <a:r>
              <a:rPr lang="es-ES" dirty="0" smtClean="0"/>
              <a:t>IPGH- Ecuador</a:t>
            </a:r>
            <a:endParaRPr lang="es-ES" dirty="0"/>
          </a:p>
        </p:txBody>
      </p:sp>
      <p:pic>
        <p:nvPicPr>
          <p:cNvPr id="4" name="Picture 3" descr="D:\Documentos\LOGOS PLANTILLAS\Logos IPGH2012\logo neg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7" y="5601716"/>
            <a:ext cx="1208744" cy="11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99" y="5556759"/>
            <a:ext cx="1250903" cy="1169215"/>
          </a:xfrm>
          <a:prstGeom prst="rect">
            <a:avLst/>
          </a:prstGeom>
        </p:spPr>
      </p:pic>
      <p:pic>
        <p:nvPicPr>
          <p:cNvPr id="6" name="Imagen 5" descr="IGM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477" y="5601716"/>
            <a:ext cx="1256285" cy="12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/>
              <a:t>QUÉ ES EL PATRÓN DE ASENTAMIENTO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La manera en que las actividades culturales de un pueblo y sus instituciones sociales están distribuidas sobre el paisaje y las relaciones entre los sistemas sociales, tecnológicos e ideológicos. </a:t>
            </a:r>
          </a:p>
          <a:p>
            <a:r>
              <a:rPr lang="es-ES" dirty="0"/>
              <a:t> </a:t>
            </a:r>
          </a:p>
          <a:p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MODELOS DE ANÁLISIS:</a:t>
            </a:r>
          </a:p>
          <a:p>
            <a:r>
              <a:rPr lang="es-ES" b="1" dirty="0"/>
              <a:t>Diacrónico o Procesual</a:t>
            </a:r>
            <a:r>
              <a:rPr lang="es-ES" dirty="0"/>
              <a:t>: 1 variable a través del tiempo</a:t>
            </a:r>
          </a:p>
          <a:p>
            <a:r>
              <a:rPr lang="es-ES" b="1" dirty="0"/>
              <a:t>Sincrónico o Funcional:</a:t>
            </a:r>
            <a:r>
              <a:rPr lang="es-ES" dirty="0"/>
              <a:t> diversas variables en un territorio y en un tiempo determinado</a:t>
            </a:r>
          </a:p>
          <a:p>
            <a:r>
              <a:rPr lang="es-ES" b="1" dirty="0"/>
              <a:t>Comparativo</a:t>
            </a:r>
            <a:r>
              <a:rPr lang="es-ES" dirty="0"/>
              <a:t>: relación entre factores ambientales y culturales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4603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FASE 1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s-ES" dirty="0">
              <a:solidFill>
                <a:schemeClr val="accent2"/>
              </a:solidFill>
            </a:endParaRPr>
          </a:p>
          <a:p>
            <a:pPr algn="ctr"/>
            <a:r>
              <a:rPr lang="es-ES" dirty="0">
                <a:solidFill>
                  <a:schemeClr val="accent2"/>
                </a:solidFill>
              </a:rPr>
              <a:t>EVALUACIÓN </a:t>
            </a:r>
            <a:r>
              <a:rPr lang="es-ES" dirty="0" smtClean="0">
                <a:solidFill>
                  <a:schemeClr val="accent2"/>
                </a:solidFill>
              </a:rPr>
              <a:t>HISTÓRICA </a:t>
            </a:r>
            <a:r>
              <a:rPr lang="es-ES" dirty="0">
                <a:solidFill>
                  <a:schemeClr val="accent2"/>
                </a:solidFill>
              </a:rPr>
              <a:t>DE </a:t>
            </a:r>
            <a:r>
              <a:rPr lang="es-ES" dirty="0" smtClean="0">
                <a:solidFill>
                  <a:schemeClr val="accent2"/>
                </a:solidFill>
              </a:rPr>
              <a:t>ÁREA </a:t>
            </a:r>
            <a:r>
              <a:rPr lang="es-ES" dirty="0">
                <a:solidFill>
                  <a:schemeClr val="accent2"/>
                </a:solidFill>
              </a:rPr>
              <a:t>DE ESTUDIO, A FIN DE IDENTIFICAR OCUPACIONES ANTIGUAS.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s-ES" dirty="0"/>
              <a:t>METODOLOGÍA: </a:t>
            </a:r>
          </a:p>
          <a:p>
            <a:endParaRPr lang="es-ES" dirty="0"/>
          </a:p>
          <a:p>
            <a:r>
              <a:rPr lang="es-ES" dirty="0"/>
              <a:t>BIBLIOGRAFÍA, </a:t>
            </a:r>
          </a:p>
          <a:p>
            <a:r>
              <a:rPr lang="es-ES" dirty="0"/>
              <a:t>CARTOGRAFÍA, </a:t>
            </a:r>
          </a:p>
          <a:p>
            <a:r>
              <a:rPr lang="es-ES" dirty="0" smtClean="0"/>
              <a:t>CRÓNICAS 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835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FASE 2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s-ES" dirty="0" smtClean="0">
                <a:solidFill>
                  <a:schemeClr val="accent2"/>
                </a:solidFill>
              </a:rPr>
              <a:t>CAPTURA DE IMÁGENES LIDAR  </a:t>
            </a:r>
            <a:r>
              <a:rPr lang="es-ES" dirty="0">
                <a:solidFill>
                  <a:schemeClr val="accent2"/>
                </a:solidFill>
              </a:rPr>
              <a:t>EN </a:t>
            </a:r>
            <a:r>
              <a:rPr lang="es-ES" dirty="0" smtClean="0">
                <a:solidFill>
                  <a:schemeClr val="accent2"/>
                </a:solidFill>
              </a:rPr>
              <a:t>ÁREA SELECCIONADA </a:t>
            </a:r>
          </a:p>
          <a:p>
            <a:pPr algn="ctr">
              <a:lnSpc>
                <a:spcPct val="90000"/>
              </a:lnSpc>
            </a:pPr>
            <a:endParaRPr lang="es-ES" dirty="0">
              <a:solidFill>
                <a:schemeClr val="accent2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s-ES" dirty="0" smtClean="0">
                <a:solidFill>
                  <a:schemeClr val="accent2"/>
                </a:solidFill>
              </a:rPr>
              <a:t>.</a:t>
            </a: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s-ES" dirty="0" smtClean="0"/>
              <a:t>METODOLOGÍA</a:t>
            </a:r>
            <a:endParaRPr lang="es-ES" dirty="0"/>
          </a:p>
          <a:p>
            <a:pPr algn="ctr">
              <a:lnSpc>
                <a:spcPct val="90000"/>
              </a:lnSpc>
            </a:pPr>
            <a:endParaRPr lang="es-ES" dirty="0"/>
          </a:p>
          <a:p>
            <a:pPr>
              <a:lnSpc>
                <a:spcPct val="90000"/>
              </a:lnSpc>
            </a:pPr>
            <a:r>
              <a:rPr lang="es-ES" dirty="0" smtClean="0"/>
              <a:t>Levantamiento de la información: IGM</a:t>
            </a:r>
            <a:endParaRPr lang="es-ES" dirty="0"/>
          </a:p>
          <a:p>
            <a:pPr>
              <a:lnSpc>
                <a:spcPct val="90000"/>
              </a:lnSpc>
            </a:pPr>
            <a:r>
              <a:rPr lang="es-ES" dirty="0" smtClean="0"/>
              <a:t>Procesamiento y restitución de imágenes: IGM</a:t>
            </a:r>
            <a:endParaRPr lang="es-ES" dirty="0"/>
          </a:p>
          <a:p>
            <a:pPr>
              <a:lnSpc>
                <a:spcPct val="90000"/>
              </a:lnSpc>
            </a:pPr>
            <a:r>
              <a:rPr lang="es-ES" dirty="0" smtClean="0"/>
              <a:t>Interpretación: equipo de trabajo proyecto</a:t>
            </a:r>
            <a:endParaRPr lang="es-ES" dirty="0"/>
          </a:p>
          <a:p>
            <a:pPr>
              <a:lnSpc>
                <a:spcPct val="90000"/>
              </a:lnSpc>
            </a:pPr>
            <a:endParaRPr lang="es-ES" dirty="0"/>
          </a:p>
          <a:p>
            <a:pPr>
              <a:lnSpc>
                <a:spcPct val="90000"/>
              </a:lnSpc>
            </a:pPr>
            <a:endParaRPr lang="es-ES" dirty="0"/>
          </a:p>
          <a:p>
            <a:pPr>
              <a:lnSpc>
                <a:spcPct val="90000"/>
              </a:lnSpc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170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FASE </a:t>
            </a:r>
            <a:r>
              <a:rPr lang="es-ES" dirty="0" smtClean="0"/>
              <a:t>3</a:t>
            </a:r>
            <a:endParaRPr lang="es-ES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s-ES" dirty="0" smtClean="0">
                <a:solidFill>
                  <a:schemeClr val="accent2"/>
                </a:solidFill>
              </a:rPr>
              <a:t>VERIFICACIÓN DE CAMPO DE INFORMACIÓN ARQUEOLÓGICA</a:t>
            </a:r>
          </a:p>
          <a:p>
            <a:r>
              <a:rPr lang="es-ES" dirty="0" smtClean="0">
                <a:solidFill>
                  <a:schemeClr val="accent2"/>
                </a:solidFill>
              </a:rPr>
              <a:t>LEVANTAMIENTO DE INFORMACIÓN GEOGRÁFICA EN CAMPO</a:t>
            </a:r>
          </a:p>
          <a:p>
            <a:r>
              <a:rPr lang="es-ES" dirty="0" smtClean="0">
                <a:solidFill>
                  <a:schemeClr val="accent2"/>
                </a:solidFill>
              </a:rPr>
              <a:t>MAPAS TEMÁTICOS</a:t>
            </a:r>
          </a:p>
          <a:p>
            <a:endParaRPr lang="es-ES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endParaRPr lang="es-ES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s-ES" dirty="0">
              <a:solidFill>
                <a:schemeClr val="accent2"/>
              </a:solidFill>
            </a:endParaRP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s-ES" dirty="0"/>
              <a:t>METODOLOGÍA</a:t>
            </a:r>
          </a:p>
          <a:p>
            <a:pPr algn="ctr"/>
            <a:endParaRPr lang="es-ES" dirty="0"/>
          </a:p>
          <a:p>
            <a:r>
              <a:rPr lang="es-ES" dirty="0" smtClean="0"/>
              <a:t>Prospección arqueológica </a:t>
            </a:r>
            <a:endParaRPr lang="es-ES" dirty="0"/>
          </a:p>
          <a:p>
            <a:r>
              <a:rPr lang="es-ES" dirty="0" smtClean="0"/>
              <a:t>Registro</a:t>
            </a:r>
            <a:endParaRPr lang="es-ES" dirty="0"/>
          </a:p>
          <a:p>
            <a:r>
              <a:rPr lang="es-ES" dirty="0" smtClean="0"/>
              <a:t>Mapeo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258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FASE </a:t>
            </a:r>
            <a:r>
              <a:rPr lang="es-ES" dirty="0" smtClean="0"/>
              <a:t>4</a:t>
            </a:r>
            <a:endParaRPr lang="es-E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sz="2400" dirty="0" smtClean="0"/>
              <a:t>COMISIÓN HISTORIA</a:t>
            </a:r>
          </a:p>
          <a:p>
            <a:pPr marL="0" indent="0">
              <a:buNone/>
            </a:pPr>
            <a:r>
              <a:rPr lang="es-ES" sz="2400" dirty="0" smtClean="0"/>
              <a:t>COMISIÓN DE GEOGRAFÍA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r>
              <a:rPr lang="es-ES" sz="2400" dirty="0" smtClean="0"/>
              <a:t>COMISIÓN DE CARTOGRAFÍA</a:t>
            </a:r>
          </a:p>
          <a:p>
            <a:pPr marL="0" indent="0">
              <a:buNone/>
            </a:pPr>
            <a:endParaRPr lang="es-ES" sz="2400" dirty="0"/>
          </a:p>
          <a:p>
            <a:pPr marL="0" indent="0">
              <a:buNone/>
            </a:pPr>
            <a:endParaRPr lang="es-ES" sz="2400" dirty="0">
              <a:solidFill>
                <a:schemeClr val="accent2"/>
              </a:solidFill>
            </a:endParaRPr>
          </a:p>
          <a:p>
            <a:pPr algn="ctr"/>
            <a:endParaRPr lang="es-ES" sz="2400" dirty="0">
              <a:solidFill>
                <a:schemeClr val="accent2"/>
              </a:solidFill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s-ES" sz="2400" dirty="0"/>
          </a:p>
          <a:p>
            <a:r>
              <a:rPr lang="es-ES" sz="2400" dirty="0" smtClean="0"/>
              <a:t>Generación </a:t>
            </a:r>
            <a:r>
              <a:rPr lang="es-ES" sz="2400" dirty="0"/>
              <a:t>de informes</a:t>
            </a:r>
          </a:p>
        </p:txBody>
      </p:sp>
    </p:spTree>
    <p:extLst>
      <p:ext uri="{BB962C8B-B14F-4D97-AF65-F5344CB8AC3E}">
        <p14:creationId xmlns:p14="http://schemas.microsoft.com/office/powerpoint/2010/main" val="30250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685819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PATRIMONIO CULTURAL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632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minas chi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4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IDENTIDAD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Calisto MT" charset="0"/>
              </a:rPr>
              <a:t>SENTIDO DE PERTENENCIA</a:t>
            </a:r>
          </a:p>
          <a:p>
            <a:endParaRPr lang="es-ES" dirty="0">
              <a:latin typeface="Calisto MT" charset="0"/>
            </a:endParaRPr>
          </a:p>
          <a:p>
            <a:r>
              <a:rPr lang="es-ES" dirty="0">
                <a:latin typeface="Calisto MT" charset="0"/>
              </a:rPr>
              <a:t>SENTIDO DE LEALTAD</a:t>
            </a:r>
          </a:p>
          <a:p>
            <a:endParaRPr lang="es-ES" dirty="0">
              <a:latin typeface="Calisto MT" charset="0"/>
            </a:endParaRPr>
          </a:p>
          <a:p>
            <a:r>
              <a:rPr lang="es-ES" dirty="0">
                <a:latin typeface="Calisto MT" charset="0"/>
              </a:rPr>
              <a:t>SENTIDO DE PARTICIPACIÓN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705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minas mexico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6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800" dirty="0">
                <a:solidFill>
                  <a:prstClr val="black"/>
                </a:solidFill>
              </a:rPr>
              <a:t>ANTECEDENTES HISTÓRICOS</a:t>
            </a:r>
            <a:br>
              <a:rPr lang="es-ES" sz="2800" dirty="0">
                <a:solidFill>
                  <a:prstClr val="black"/>
                </a:solidFill>
              </a:rPr>
            </a:br>
            <a:r>
              <a:rPr lang="es-ES" sz="2800" dirty="0">
                <a:solidFill>
                  <a:prstClr val="black"/>
                </a:solidFill>
              </a:rPr>
              <a:t>PRIMERAS DESCRIPCIONES DE LA COSTA </a:t>
            </a:r>
            <a:r>
              <a:rPr lang="es-ES" sz="2800" dirty="0" smtClean="0">
                <a:solidFill>
                  <a:prstClr val="black"/>
                </a:solidFill>
              </a:rPr>
              <a:t>ECUATORIANA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314076" y="1637523"/>
            <a:ext cx="8616559" cy="5754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Relación Sámano-</a:t>
            </a:r>
            <a:r>
              <a:rPr lang="es-ES" sz="2000" dirty="0" err="1" smtClean="0"/>
              <a:t>Xerez</a:t>
            </a:r>
            <a:r>
              <a:rPr lang="es-ES" sz="2000" dirty="0" smtClean="0"/>
              <a:t>.  1527, En Porras Barrenechea, 1967</a:t>
            </a:r>
          </a:p>
          <a:p>
            <a:endParaRPr lang="es-ES" sz="2000" dirty="0" smtClean="0"/>
          </a:p>
          <a:p>
            <a:r>
              <a:rPr lang="es-ES" sz="2000" dirty="0" smtClean="0"/>
              <a:t>Cargo de los quintos de la real hacienda  cobrados en Coaque.1531.  AGI. En T. </a:t>
            </a:r>
            <a:r>
              <a:rPr lang="es-ES" sz="2000" dirty="0" err="1" smtClean="0"/>
              <a:t>Hampe</a:t>
            </a:r>
            <a:endParaRPr lang="es-ES" sz="2000" dirty="0"/>
          </a:p>
          <a:p>
            <a:endParaRPr lang="es-ES" sz="2000" dirty="0"/>
          </a:p>
          <a:p>
            <a:r>
              <a:rPr lang="es-ES" sz="2000" dirty="0" smtClean="0"/>
              <a:t>Relación francesa de la conquista del Perú. 1534, En Porras  Barrenechea, 1967.</a:t>
            </a:r>
          </a:p>
          <a:p>
            <a:endParaRPr lang="es-ES" sz="2000" dirty="0" smtClean="0"/>
          </a:p>
          <a:p>
            <a:r>
              <a:rPr lang="es-ES" sz="2000" dirty="0" smtClean="0"/>
              <a:t>Advertencias de Juan Ruiz de Arce a sus sucesores. 1543. En Canilleros de, 1955.</a:t>
            </a:r>
          </a:p>
          <a:p>
            <a:r>
              <a:rPr lang="es-ES" sz="2000" dirty="0" smtClean="0"/>
              <a:t>Jerónimo </a:t>
            </a:r>
            <a:r>
              <a:rPr lang="es-ES" sz="2000" dirty="0" err="1" smtClean="0"/>
              <a:t>Benzoni</a:t>
            </a:r>
            <a:r>
              <a:rPr lang="es-ES" sz="2000" dirty="0" smtClean="0"/>
              <a:t>. La historia del Nuevo Mundo. 1565. U. San Marcos, 1967</a:t>
            </a:r>
          </a:p>
          <a:p>
            <a:endParaRPr lang="es-ES" sz="2000" dirty="0"/>
          </a:p>
          <a:p>
            <a:r>
              <a:rPr lang="es-ES" sz="2000" dirty="0" smtClean="0"/>
              <a:t>Relación del descubrimiento del Perú que hizo Diego de Trujillo….1571. En Canilleros de, 1955 </a:t>
            </a:r>
          </a:p>
          <a:p>
            <a:endParaRPr lang="es-ES" sz="2000" dirty="0" smtClean="0"/>
          </a:p>
          <a:p>
            <a:r>
              <a:rPr lang="es-ES" sz="2000" dirty="0" smtClean="0"/>
              <a:t>Pedro Pizarro. Relación del descubrimiento y conquista de los reinos del Perú. 1571. U. Católica del Perú, 1983</a:t>
            </a: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261393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>DESCRIPCIÓN DEL ESPACIO CULTURAL</a:t>
            </a:r>
            <a:endParaRPr lang="es-ES" sz="36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TOPONIMIA NATIVA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ATACAMEZ</a:t>
            </a:r>
          </a:p>
          <a:p>
            <a:r>
              <a:rPr lang="es-ES" dirty="0" smtClean="0"/>
              <a:t>COJIMÍES</a:t>
            </a:r>
          </a:p>
          <a:p>
            <a:r>
              <a:rPr lang="es-ES" b="1" dirty="0" smtClean="0"/>
              <a:t>COAQUE</a:t>
            </a:r>
          </a:p>
          <a:p>
            <a:r>
              <a:rPr lang="es-ES" dirty="0" smtClean="0"/>
              <a:t>SALANGO</a:t>
            </a:r>
          </a:p>
          <a:p>
            <a:r>
              <a:rPr lang="es-ES" dirty="0" smtClean="0"/>
              <a:t>CANCEBÍ</a:t>
            </a:r>
          </a:p>
          <a:p>
            <a:r>
              <a:rPr lang="es-ES" dirty="0" smtClean="0"/>
              <a:t>PASAO</a:t>
            </a:r>
          </a:p>
          <a:p>
            <a:endParaRPr lang="es-ES" dirty="0" smtClean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NAVEGACIÓN-1565-BENZONI</a:t>
            </a:r>
            <a:endParaRPr lang="es-ES" dirty="0"/>
          </a:p>
        </p:txBody>
      </p:sp>
      <p:pic>
        <p:nvPicPr>
          <p:cNvPr id="7" name="Marcador de contenido 6" descr="DSC_0802.JPG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" r="1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901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/>
              <a:t>DESCRIPCION DEL ESPACIO CULTURAL</a:t>
            </a:r>
            <a:endParaRPr lang="es-ES" sz="36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NATURALEZA</a:t>
            </a:r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Bosques densos</a:t>
            </a:r>
          </a:p>
          <a:p>
            <a:r>
              <a:rPr lang="es-ES" dirty="0" smtClean="0"/>
              <a:t>Pantanos</a:t>
            </a:r>
          </a:p>
          <a:p>
            <a:r>
              <a:rPr lang="es-ES" dirty="0" smtClean="0"/>
              <a:t>Manglares</a:t>
            </a:r>
          </a:p>
          <a:p>
            <a:r>
              <a:rPr lang="es-ES" dirty="0" smtClean="0"/>
              <a:t>Altas temperaturas</a:t>
            </a:r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ARQUITECTURA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 dirty="0"/>
              <a:t>Ciudad con casas de piedra</a:t>
            </a:r>
          </a:p>
          <a:p>
            <a:r>
              <a:rPr lang="es-ES" dirty="0"/>
              <a:t>Pueblo de </a:t>
            </a:r>
            <a:r>
              <a:rPr lang="es-ES" dirty="0" err="1"/>
              <a:t>Coaque</a:t>
            </a:r>
            <a:endParaRPr lang="es-ES" dirty="0"/>
          </a:p>
          <a:p>
            <a:r>
              <a:rPr lang="es-ES" dirty="0"/>
              <a:t>Gran pueblo que se dice </a:t>
            </a:r>
            <a:r>
              <a:rPr lang="es-ES" dirty="0" err="1"/>
              <a:t>Coaque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873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DESCRIPCIÓN DEL ESPACIO CULTURAL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ES" dirty="0" smtClean="0"/>
              <a:t>INTERCAMBIO-SPONDYLUS P.</a:t>
            </a:r>
            <a:endParaRPr lang="es-ES" dirty="0"/>
          </a:p>
        </p:txBody>
      </p:sp>
      <p:pic>
        <p:nvPicPr>
          <p:cNvPr id="7" name="Marcador de contenido 6" descr="DSC_080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r="13751"/>
          <a:stretch>
            <a:fillRect/>
          </a:stretch>
        </p:blipFill>
        <p:spPr/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CONUS</a:t>
            </a:r>
            <a:endParaRPr lang="es-ES" dirty="0"/>
          </a:p>
        </p:txBody>
      </p:sp>
      <p:pic>
        <p:nvPicPr>
          <p:cNvPr id="8" name="Marcador de contenido 7" descr="DSC_0804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r="137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7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/>
              <a:t>ÁREA DE INVESTIGACIÓN</a:t>
            </a:r>
            <a:endParaRPr lang="es-ES" sz="28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ES" dirty="0" smtClean="0"/>
              <a:t>Provincia de Manabí</a:t>
            </a:r>
          </a:p>
          <a:p>
            <a:r>
              <a:rPr lang="es-ES" dirty="0" smtClean="0"/>
              <a:t>Cantón Jama</a:t>
            </a:r>
          </a:p>
          <a:p>
            <a:r>
              <a:rPr lang="es-ES" dirty="0" smtClean="0"/>
              <a:t>Superficie imágenes LIDAR:2203.54 km2</a:t>
            </a:r>
          </a:p>
        </p:txBody>
      </p:sp>
      <p:pic>
        <p:nvPicPr>
          <p:cNvPr id="6" name="Marcador de contenido 5" descr="exp mexico-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28" r="-146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5794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EDERNAL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50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012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CA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" y="0"/>
            <a:ext cx="9092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79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Documental de viaje">
  <a:themeElements>
    <a:clrScheme name="Documental de viaj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Documental de viaj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Documental de viaj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Documental de viaje.thmx</Template>
  <TotalTime>7041</TotalTime>
  <Words>380</Words>
  <Application>Microsoft Macintosh PowerPoint</Application>
  <PresentationFormat>Presentación en pantalla (4:3)</PresentationFormat>
  <Paragraphs>95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17</vt:i4>
      </vt:variant>
    </vt:vector>
  </HeadingPairs>
  <TitlesOfParts>
    <vt:vector size="19" baseType="lpstr">
      <vt:lpstr>Documental de viaje</vt:lpstr>
      <vt:lpstr>Summer</vt:lpstr>
      <vt:lpstr>  ESTUDIO INTEGRADO CON EL SISTEMA DE IMPULSOS LIDAR EN EL CANTÓN PEDERNALES 2015  </vt:lpstr>
      <vt:lpstr>Presentación de PowerPoint</vt:lpstr>
      <vt:lpstr>ANTECEDENTES HISTÓRICOS PRIMERAS DESCRIPCIONES DE LA COSTA ECUATORIANA</vt:lpstr>
      <vt:lpstr>DESCRIPCIÓN DEL ESPACIO CULTURAL</vt:lpstr>
      <vt:lpstr>DESCRIPCION DEL ESPACIO CULTURAL</vt:lpstr>
      <vt:lpstr>DESCRIPCIÓN DEL ESPACIO CULTURAL</vt:lpstr>
      <vt:lpstr>ÁREA DE INVESTIGACIÓN</vt:lpstr>
      <vt:lpstr>Presentación de PowerPoint</vt:lpstr>
      <vt:lpstr>Presentación de PowerPoint</vt:lpstr>
      <vt:lpstr>QUÉ ES EL PATRÓN DE ASENTAMIENTO</vt:lpstr>
      <vt:lpstr>FASE 1</vt:lpstr>
      <vt:lpstr>FASE 2</vt:lpstr>
      <vt:lpstr>FASE 3</vt:lpstr>
      <vt:lpstr>FASE 4</vt:lpstr>
      <vt:lpstr>PATRIMONIO CULTURAL</vt:lpstr>
      <vt:lpstr>Presentación de PowerPoint</vt:lpstr>
      <vt:lpstr>IDENTIDAD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ESTUDIO INTEGRADO CON EL SISTEMA DE IMPULSOS LIDAR EN EL CANTÓN PEDERNALES   </dc:title>
  <dc:creator>Eduardo Almeida</dc:creator>
  <cp:lastModifiedBy>Eduardo Almeida</cp:lastModifiedBy>
  <cp:revision>30</cp:revision>
  <dcterms:created xsi:type="dcterms:W3CDTF">2015-06-06T23:58:24Z</dcterms:created>
  <dcterms:modified xsi:type="dcterms:W3CDTF">2015-06-14T02:37:32Z</dcterms:modified>
</cp:coreProperties>
</file>